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1"/>
  </p:notesMasterIdLst>
  <p:sldIdLst>
    <p:sldId id="256" r:id="rId2"/>
    <p:sldId id="257" r:id="rId3"/>
    <p:sldId id="279" r:id="rId4"/>
    <p:sldId id="278" r:id="rId5"/>
    <p:sldId id="294" r:id="rId6"/>
    <p:sldId id="281" r:id="rId7"/>
    <p:sldId id="282" r:id="rId8"/>
    <p:sldId id="302" r:id="rId9"/>
    <p:sldId id="307" r:id="rId10"/>
    <p:sldId id="303" r:id="rId11"/>
    <p:sldId id="311" r:id="rId12"/>
    <p:sldId id="304" r:id="rId13"/>
    <p:sldId id="296" r:id="rId14"/>
    <p:sldId id="293" r:id="rId15"/>
    <p:sldId id="291" r:id="rId16"/>
    <p:sldId id="310" r:id="rId17"/>
    <p:sldId id="287" r:id="rId18"/>
    <p:sldId id="289" r:id="rId19"/>
    <p:sldId id="29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961" autoAdjust="0"/>
  </p:normalViewPr>
  <p:slideViewPr>
    <p:cSldViewPr>
      <p:cViewPr varScale="1">
        <p:scale>
          <a:sx n="92" d="100"/>
          <a:sy n="92" d="100"/>
        </p:scale>
        <p:origin x="-4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6FD0B1B-A4A5-440C-9B1D-51C589D2A897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AB8F189-90E4-4BEA-A101-E189457E0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31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259980-1361-4253-A6DC-E24D1900E192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Аоплырвлдповжалпрдфывларэ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8F189-90E4-4BEA-A101-E189457E068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5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A3C98D-C956-418A-9289-6D8D70944016}" type="datetimeFigureOut">
              <a:rPr lang="ru-RU" smtClean="0"/>
              <a:pPr>
                <a:defRPr/>
              </a:pPr>
              <a:t>01.11.2016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FB5858-D9FC-4CA4-BF2A-0AB8E894A3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4D0BEE-5C12-48BF-8F4E-B36278ABEAA4}" type="datetimeFigureOut">
              <a:rPr lang="ru-RU" smtClean="0"/>
              <a:pPr>
                <a:defRPr/>
              </a:pPr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D757BF-FAD0-4685-9277-47ADBA331BC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136C4A-361B-4877-9EAB-3B5B7331E3A0}" type="datetimeFigureOut">
              <a:rPr lang="ru-RU" smtClean="0"/>
              <a:pPr>
                <a:defRPr/>
              </a:pPr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1D6DD2-913E-4253-8F73-165E2D1E42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90BF04-EC6B-46A3-B7EA-0FB93CB830E6}" type="datetimeFigureOut">
              <a:rPr lang="ru-RU" smtClean="0"/>
              <a:pPr>
                <a:defRPr/>
              </a:pPr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DE585E-C2DB-4DEF-9B98-999BC4998D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70A663-B25B-4E8D-A276-B8EE96E8F715}" type="datetimeFigureOut">
              <a:rPr lang="ru-RU" smtClean="0"/>
              <a:pPr>
                <a:defRPr/>
              </a:pPr>
              <a:t>01.11.2016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7ED717-317B-433A-B381-8A78A39467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2AC47B-DED1-4CB8-A288-A77E09242B2D}" type="datetimeFigureOut">
              <a:rPr lang="ru-RU" smtClean="0"/>
              <a:pPr>
                <a:defRPr/>
              </a:pPr>
              <a:t>01.11.2016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F9FB6F-70FE-4B0C-9E7F-667148A1BD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DD4543-C6DB-4952-852D-A1349D958F98}" type="datetimeFigureOut">
              <a:rPr lang="ru-RU" smtClean="0"/>
              <a:pPr>
                <a:defRPr/>
              </a:pPr>
              <a:t>01.11.2016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1BFC7E-46DC-41BC-A79C-0CFCB529C7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B31D48-F244-485C-BCF1-3F057DDDACB4}" type="datetimeFigureOut">
              <a:rPr lang="ru-RU" smtClean="0"/>
              <a:pPr>
                <a:defRPr/>
              </a:pPr>
              <a:t>01.11.2016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94E426-59E6-4EFD-8802-BF456D281E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5C7EFE-D7DB-42EB-9BF5-31591838062C}" type="datetimeFigureOut">
              <a:rPr lang="ru-RU" smtClean="0"/>
              <a:pPr>
                <a:defRPr/>
              </a:pPr>
              <a:t>01.11.2016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702267-9E14-4849-BF9B-288389C578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ECCF8B-17DA-4A7B-A91B-21239D3FCA69}" type="datetimeFigureOut">
              <a:rPr lang="ru-RU" smtClean="0"/>
              <a:pPr>
                <a:defRPr/>
              </a:pPr>
              <a:t>01.11.2016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8B5FB5-6772-499C-B502-19D477DE874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16054E82-399C-43D8-BBB3-50CBFFD44E1C}" type="datetimeFigureOut">
              <a:rPr lang="ru-RU" smtClean="0"/>
              <a:pPr>
                <a:defRPr/>
              </a:pPr>
              <a:t>01.11.2016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ADDE05CD-C03E-4D35-87EF-9C986072F9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AA125C3-7C17-4BAC-9372-1DDCB14AA466}" type="datetimeFigureOut">
              <a:rPr lang="ru-RU" smtClean="0"/>
              <a:pPr>
                <a:defRPr/>
              </a:pPr>
              <a:t>01.11.2016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7E00725-1BDB-446D-B302-A0015A25C7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19672" y="4729902"/>
            <a:ext cx="36718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КВАЧ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Иванович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467544" y="333375"/>
            <a:ext cx="842563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Муниципальное бюджетное учреждение </a:t>
            </a:r>
          </a:p>
          <a:p>
            <a:pPr algn="ctr"/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дополнительного образования </a:t>
            </a:r>
          </a:p>
          <a:p>
            <a:pPr algn="ctr"/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«Школа искусств и ремесел им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 А. С. Пушкина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«Изограф»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097011" y="5823142"/>
            <a:ext cx="2846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г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 Нижний 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Новгород</a:t>
            </a:r>
          </a:p>
          <a:p>
            <a:pPr algn="ctr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201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99811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4000" b="1" cap="all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КОМПОЗИЦИЯ </a:t>
            </a:r>
          </a:p>
          <a:p>
            <a:pPr algn="r"/>
            <a:r>
              <a:rPr lang="ru-RU" sz="2400" b="1" cap="all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и её элементы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ИЗОГРАФ\композиция\к презентации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0" y="322412"/>
            <a:ext cx="4918510" cy="44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570" y="4725144"/>
            <a:ext cx="8230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Если </a:t>
            </a:r>
            <a:r>
              <a:rPr lang="ru-RU" sz="1600" dirty="0" smtClean="0"/>
              <a:t>представить, что на картине отсутствует монастырь, то это будет просто пейзаж, если не будет горы, то композиция сразу потеряет существенную часть своей выразительности и её содержание будет плохо прочитываться. </a:t>
            </a:r>
            <a:endParaRPr lang="ru-RU" sz="1600" dirty="0" smtClean="0"/>
          </a:p>
          <a:p>
            <a:pPr algn="just"/>
            <a:r>
              <a:rPr lang="ru-RU" sz="1600" dirty="0" smtClean="0"/>
              <a:t>Камни </a:t>
            </a:r>
            <a:r>
              <a:rPr lang="ru-RU" sz="1600" dirty="0" smtClean="0"/>
              <a:t>говорят о древности священного места, горная тропа о трудности восхождения </a:t>
            </a:r>
            <a:r>
              <a:rPr lang="ru-RU" sz="1600" dirty="0"/>
              <a:t>из мира дольнего с его трагедиями и суетой – образ </a:t>
            </a:r>
            <a:r>
              <a:rPr lang="ru-RU" sz="1600" dirty="0" smtClean="0"/>
              <a:t>орла к  монастырю и горнему миру - небу.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322412"/>
            <a:ext cx="220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Священный курган</a:t>
            </a:r>
            <a:endParaRPr lang="ru-RU" dirty="0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ИЗОГРАФ\композиция\к презентации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260647"/>
            <a:ext cx="5009406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270116"/>
            <a:ext cx="3528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Игра в мяч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 smtClean="0"/>
              <a:t>убрать из композиции мяч, она сразу потеряет свой смысл, станет непонятной, ибо именно вокруг этого элемента построена вся композиция и через него раскрывается содержание картины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ИЗОГРАФ\композиция\к презентации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633783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94116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Кот  связывает девочку и </a:t>
            </a:r>
            <a:r>
              <a:rPr lang="ru-RU" sz="1600" dirty="0" smtClean="0"/>
              <a:t>рыбок - это та </a:t>
            </a:r>
            <a:r>
              <a:rPr lang="ru-RU" sz="1600" dirty="0" smtClean="0"/>
              <a:t>связь </a:t>
            </a:r>
            <a:r>
              <a:rPr lang="ru-RU" sz="1600" dirty="0" smtClean="0"/>
              <a:t>, которая помогает осознать главный элемент произведения.  </a:t>
            </a:r>
            <a:r>
              <a:rPr lang="ru-RU" sz="1600" dirty="0" smtClean="0"/>
              <a:t>Девочка ласкает кота, кот думает о рыбках, рыбки принадлежат девочке, девочка любит кота…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020272" y="692696"/>
            <a:ext cx="103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Мой кот</a:t>
            </a:r>
            <a:endParaRPr lang="ru-RU" dirty="0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ИЗОГРАФ\композиция\к презентации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156144" cy="40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428614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Воспоминания моего детства</a:t>
            </a:r>
          </a:p>
          <a:p>
            <a:endParaRPr lang="ru-RU" dirty="0"/>
          </a:p>
          <a:p>
            <a:r>
              <a:rPr lang="ru-RU" dirty="0" smtClean="0"/>
              <a:t>Светлая фигура мальчика выделяется на тёмном фоне. Он центр композиции – её главный элемент – остальные второстепенные и дополнительные элементы – это целый мир вокруг малыша.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ИЗОГРАФ\композиция\к презентации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625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9" y="515719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А.А. Мыльников. Проводы. 1941 год.</a:t>
            </a:r>
          </a:p>
          <a:p>
            <a:endParaRPr lang="ru-RU" sz="1600" dirty="0"/>
          </a:p>
          <a:p>
            <a:r>
              <a:rPr lang="ru-RU" sz="1600" dirty="0" smtClean="0"/>
              <a:t>В глазах матери художник отразил весь ужас предстоящей разлуки с сыном. Вокруг фигуры женщины выстраивается вся композиция.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7"/>
          <p:cNvSpPr>
            <a:spLocks noChangeArrowheads="1"/>
          </p:cNvSpPr>
          <p:nvPr/>
        </p:nvSpPr>
        <p:spPr bwMode="auto">
          <a:xfrm>
            <a:off x="0" y="-471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75" name="Rectangle 22"/>
          <p:cNvSpPr>
            <a:spLocks noChangeArrowheads="1"/>
          </p:cNvSpPr>
          <p:nvPr/>
        </p:nvSpPr>
        <p:spPr bwMode="auto">
          <a:xfrm>
            <a:off x="0" y="-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76" name="Rectangle 23"/>
          <p:cNvSpPr>
            <a:spLocks noChangeArrowheads="1"/>
          </p:cNvSpPr>
          <p:nvPr/>
        </p:nvSpPr>
        <p:spPr bwMode="auto">
          <a:xfrm>
            <a:off x="0" y="742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43608" y="2708920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Детские </a:t>
            </a:r>
            <a:r>
              <a:rPr lang="ru-RU" dirty="0" smtClean="0"/>
              <a:t>работы, выполненные после анализа произведений,  </a:t>
            </a:r>
            <a:r>
              <a:rPr lang="ru-RU" dirty="0" smtClean="0"/>
              <a:t>– это декоративные версии – схемы композиций, </a:t>
            </a:r>
            <a:r>
              <a:rPr lang="ru-RU" dirty="0" smtClean="0"/>
              <a:t>воплощенные </a:t>
            </a:r>
            <a:r>
              <a:rPr lang="ru-RU" dirty="0" smtClean="0"/>
              <a:t>в аппликационной технике, </a:t>
            </a:r>
            <a:r>
              <a:rPr lang="ru-RU" dirty="0" smtClean="0"/>
              <a:t>позволяют  </a:t>
            </a:r>
            <a:r>
              <a:rPr lang="ru-RU" dirty="0" smtClean="0"/>
              <a:t>учащимся лучше представить </a:t>
            </a:r>
            <a:r>
              <a:rPr lang="ru-RU" dirty="0" smtClean="0"/>
              <a:t>композиционную суть произведений </a:t>
            </a:r>
            <a:r>
              <a:rPr lang="ru-RU" dirty="0" smtClean="0"/>
              <a:t>и понять роль главных, второстепенных и дополнительных элементов в картине. </a:t>
            </a:r>
          </a:p>
          <a:p>
            <a:pPr algn="just"/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7"/>
          <p:cNvSpPr>
            <a:spLocks noChangeArrowheads="1"/>
          </p:cNvSpPr>
          <p:nvPr/>
        </p:nvSpPr>
        <p:spPr bwMode="auto">
          <a:xfrm>
            <a:off x="0" y="-471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299" name="Rectangle 22"/>
          <p:cNvSpPr>
            <a:spLocks noChangeArrowheads="1"/>
          </p:cNvSpPr>
          <p:nvPr/>
        </p:nvSpPr>
        <p:spPr bwMode="auto">
          <a:xfrm>
            <a:off x="0" y="-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00" name="Rectangle 23"/>
          <p:cNvSpPr>
            <a:spLocks noChangeArrowheads="1"/>
          </p:cNvSpPr>
          <p:nvPr/>
        </p:nvSpPr>
        <p:spPr bwMode="auto">
          <a:xfrm>
            <a:off x="0" y="742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2290" name="Picture 2" descr="C:\ИЗОГРАФ\композиция\к презентации\композиция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7032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725144"/>
            <a:ext cx="36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Натюрморт с тыквой и овощами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ИЗОГРАФ\композиция\к презентации\композиция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2920"/>
            <a:ext cx="484780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1633" y="6087128"/>
            <a:ext cx="296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Натюрморт с кувшином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ИЗОГРАФ\композиция\к презентации\композиция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869044" cy="41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7459" y="4540478"/>
            <a:ext cx="31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Девочка с котом и рыбками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8184" y="6021288"/>
            <a:ext cx="2172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http://</a:t>
            </a:r>
            <a:r>
              <a:rPr lang="ru-RU" dirty="0">
                <a:latin typeface="Times New Roman" pitchFamily="18" charset="0"/>
              </a:rPr>
              <a:t>изограф-</a:t>
            </a:r>
            <a:r>
              <a:rPr lang="ru-RU" dirty="0" err="1">
                <a:latin typeface="Times New Roman" pitchFamily="18" charset="0"/>
              </a:rPr>
              <a:t>нн.рф</a:t>
            </a:r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627784" y="620688"/>
            <a:ext cx="43935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4000" b="1" cap="all" dirty="0" smtClean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КОМПОЗИЦИЯ </a:t>
            </a:r>
          </a:p>
          <a:p>
            <a:pPr algn="ctr"/>
            <a:r>
              <a:rPr lang="ru-RU" sz="2400" b="1" cap="all" dirty="0" smtClean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и её элементы </a:t>
            </a:r>
            <a:endParaRPr lang="ru-RU" sz="2400" b="1" cap="all" dirty="0">
              <a:ln w="0"/>
              <a:solidFill>
                <a:schemeClr val="accent3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6229" y="1844824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 – дать представления об основах композиции как целостности произведения в взаимосвязи главных, второстепенных и дополнительных элементов.</a:t>
            </a:r>
          </a:p>
          <a:p>
            <a:endParaRPr lang="ru-RU" dirty="0" smtClean="0"/>
          </a:p>
          <a:p>
            <a:r>
              <a:rPr lang="ru-RU" dirty="0" smtClean="0"/>
              <a:t>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Обучение нахождению главного элемента, второстепенных и дополнительных элементов  в произведениях разных жанров.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Развитие наблюдательности и способностей к анализу композиции произведений изобразительного искусства.</a:t>
            </a:r>
          </a:p>
          <a:p>
            <a:r>
              <a:rPr lang="ru-RU" dirty="0" smtClean="0"/>
              <a:t>3.  Воспитание эстетического отношения к </a:t>
            </a:r>
            <a:r>
              <a:rPr lang="ru-RU" dirty="0" smtClean="0"/>
              <a:t>                      окружающему </a:t>
            </a:r>
            <a:r>
              <a:rPr lang="ru-RU" dirty="0" smtClean="0"/>
              <a:t>миру, любви к природе, человеку и животным, интереса к изобразительному искусству.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361891"/>
            <a:ext cx="5976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Композиция – от латинского: </a:t>
            </a:r>
            <a:r>
              <a:rPr lang="ru-RU" dirty="0" smtClean="0"/>
              <a:t>«сочиняю</a:t>
            </a:r>
            <a:r>
              <a:rPr lang="ru-RU" dirty="0"/>
              <a:t>, соединяю, </a:t>
            </a:r>
            <a:r>
              <a:rPr lang="ru-RU" dirty="0" smtClean="0"/>
              <a:t>связываю». </a:t>
            </a:r>
            <a:endParaRPr lang="ru-RU" dirty="0"/>
          </a:p>
          <a:p>
            <a:pPr algn="just"/>
            <a:r>
              <a:rPr lang="ru-RU" dirty="0"/>
              <a:t>Композиция – это любое произведение в целостности, то есть в совокупности, всех  его элементов. </a:t>
            </a:r>
          </a:p>
          <a:p>
            <a:pPr algn="just"/>
            <a:r>
              <a:rPr lang="ru-RU" dirty="0"/>
              <a:t>Композиция состоит из главных, дополнительных и второстепенных элементов</a:t>
            </a:r>
            <a:r>
              <a:rPr lang="ru-RU" dirty="0" smtClean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Композицию можно составить не менее чем из трёх и не более чем семи элементов или  их групп, находящихся в определённой среде, связанных между собой по закону соподчинения или композиционной иерархии.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ИЗОГРАФ\композиция\к презентаци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060"/>
            <a:ext cx="4844947" cy="63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312607"/>
            <a:ext cx="32403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Натюрморт с кувшином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600" dirty="0" smtClean="0"/>
              <a:t>Главный элемент выделяется формой и размером.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Дополнительными </a:t>
            </a:r>
            <a:r>
              <a:rPr lang="ru-RU" sz="1600" dirty="0" smtClean="0"/>
              <a:t>элементами являются сахарница и фужер, второстепенными – фон, драпировка, лежащая на </a:t>
            </a:r>
            <a:r>
              <a:rPr lang="ru-RU" sz="1600" dirty="0" smtClean="0"/>
              <a:t>столе, </a:t>
            </a:r>
            <a:r>
              <a:rPr lang="ru-RU" sz="1600" dirty="0" smtClean="0"/>
              <a:t>и ягоды черешни.</a:t>
            </a:r>
          </a:p>
          <a:p>
            <a:r>
              <a:rPr lang="ru-RU" sz="1600" dirty="0" smtClean="0"/>
              <a:t>Дополнительные и второстепенные элементы компонуются относительно главного предмета.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Мысленно </a:t>
            </a:r>
            <a:r>
              <a:rPr lang="ru-RU" sz="1600" dirty="0" smtClean="0"/>
              <a:t>убирая тот или иной предмет, можно представить его значимость в композиции.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ИЗОГРАФ\композиция\к презентации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6120679" cy="46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1023555"/>
            <a:ext cx="2448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Натюрморт с розой.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данном случае большая ваза, несмотря на размеры не является главным элементом.</a:t>
            </a:r>
          </a:p>
          <a:p>
            <a:endParaRPr lang="ru-RU" dirty="0"/>
          </a:p>
          <a:p>
            <a:r>
              <a:rPr lang="ru-RU" dirty="0" smtClean="0"/>
              <a:t>Главный элемент </a:t>
            </a:r>
            <a:r>
              <a:rPr lang="ru-RU" dirty="0" smtClean="0"/>
              <a:t>– </a:t>
            </a:r>
            <a:r>
              <a:rPr lang="ru-RU" dirty="0" smtClean="0"/>
              <a:t>роза – выделяется контрастирующим насыщенным цветом.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ИЗОГРАФ\композиция\к презентации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626651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36510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Натюрморт с жёлтой тыквой и овощами.</a:t>
            </a:r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/>
              <a:t>Композиция с несколькими группами предметов, которые  компонуются вокруг главного предмета – жёлтой тыквы. Мысленно убирая тот или иной элемент натюрморта, можно определить дополнительным или второстепенным он является в композиции.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ИЗОГРАФ\композиция\к презентации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2" y="836712"/>
            <a:ext cx="45365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0884" y="836712"/>
            <a:ext cx="39604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Натюрморт с самоваром.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600" dirty="0" smtClean="0"/>
              <a:t>Самовар как самый крупный и сложный по форме предмет объединяет все элементы композиции.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Одни </a:t>
            </a:r>
            <a:r>
              <a:rPr lang="ru-RU" sz="1600" dirty="0" smtClean="0"/>
              <a:t>предметы в композиции оказывают существенную поддержку самовару – они дополняют содержание натюрморта. </a:t>
            </a:r>
            <a:endParaRPr lang="ru-RU" sz="1600" dirty="0" smtClean="0"/>
          </a:p>
          <a:p>
            <a:r>
              <a:rPr lang="ru-RU" sz="1600" dirty="0" smtClean="0"/>
              <a:t>Другие </a:t>
            </a:r>
            <a:r>
              <a:rPr lang="ru-RU" sz="1600" dirty="0" smtClean="0"/>
              <a:t>элементы, например коробок спичек, яичная скорлупа и другие, могут отсутствовать в натюрморте, они второстепенны, но их наличии вносит в содержание тот или иной оттенок.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3"/>
          <p:cNvSpPr txBox="1">
            <a:spLocks noChangeArrowheads="1"/>
          </p:cNvSpPr>
          <p:nvPr/>
        </p:nvSpPr>
        <p:spPr bwMode="auto">
          <a:xfrm>
            <a:off x="1908175" y="5373688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122" name="Picture 2" descr="C:\ИЗОГРАФ\композиция\к презентации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5" y="188640"/>
            <a:ext cx="62615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58112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отличии от натюрморта, в пейзаже не так просто выделить главный элемент, определить дополнительные и второстепенные элементы композиции. </a:t>
            </a:r>
            <a:endParaRPr lang="ru-RU" dirty="0" smtClean="0"/>
          </a:p>
          <a:p>
            <a:pPr algn="just"/>
            <a:r>
              <a:rPr lang="ru-RU" dirty="0" smtClean="0"/>
              <a:t>Деление </a:t>
            </a:r>
            <a:r>
              <a:rPr lang="ru-RU" dirty="0" smtClean="0"/>
              <a:t>на планы позволяет почувствовать структуру  построения пейзажа и выделить основной элемент. В данном случае – это дерево на первом плане, самое массивное и ярко освещённое.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ИЗОГРАФ\композиция\к презентации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61114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7" y="4941168"/>
            <a:ext cx="8712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Если </a:t>
            </a:r>
            <a:r>
              <a:rPr lang="ru-RU" sz="1600" dirty="0" smtClean="0"/>
              <a:t>мысленно убрать из композиции фаэтон с </a:t>
            </a:r>
            <a:r>
              <a:rPr lang="ru-RU" sz="1600" dirty="0" smtClean="0"/>
              <a:t>лошадью, </a:t>
            </a:r>
            <a:r>
              <a:rPr lang="ru-RU" sz="1600" dirty="0" smtClean="0"/>
              <a:t>то картина сразу опустеет и станет незаконченной</a:t>
            </a:r>
            <a:r>
              <a:rPr lang="ru-RU" sz="1600" dirty="0" smtClean="0"/>
              <a:t>. Вот он, главный элемент композиции, несущий основную смысловую нагрузку.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</a:t>
            </a:r>
            <a:r>
              <a:rPr lang="ru-RU" sz="1600" dirty="0" smtClean="0"/>
              <a:t>То</a:t>
            </a:r>
            <a:r>
              <a:rPr lang="ru-RU" sz="1600" dirty="0" smtClean="0"/>
              <a:t>, что экипаж приехал, говорит направленный наклон деревьев, а остановку фаэтона подчёркивает угол дома с башней и вертикальные деревья у правого края картины.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3142</TotalTime>
  <Words>731</Words>
  <Application>Microsoft Office PowerPoint</Application>
  <PresentationFormat>Экран (4:3)</PresentationFormat>
  <Paragraphs>92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программы</dc:title>
  <dc:creator>Вера</dc:creator>
  <cp:lastModifiedBy>Sergey</cp:lastModifiedBy>
  <cp:revision>361</cp:revision>
  <dcterms:modified xsi:type="dcterms:W3CDTF">2016-11-01T20:27:31Z</dcterms:modified>
</cp:coreProperties>
</file>